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91" r:id="rId2"/>
    <p:sldId id="264" r:id="rId3"/>
    <p:sldId id="276" r:id="rId4"/>
    <p:sldId id="284" r:id="rId5"/>
    <p:sldId id="287" r:id="rId6"/>
    <p:sldId id="290" r:id="rId7"/>
    <p:sldId id="266" r:id="rId8"/>
    <p:sldId id="292" r:id="rId9"/>
    <p:sldId id="271" r:id="rId10"/>
    <p:sldId id="272" r:id="rId11"/>
    <p:sldId id="285" r:id="rId12"/>
    <p:sldId id="270" r:id="rId13"/>
    <p:sldId id="293" r:id="rId14"/>
    <p:sldId id="286" r:id="rId15"/>
    <p:sldId id="289" r:id="rId16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F4658-3807-4A42-AB6C-E388B9692A11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6EB3-EB3C-4DE5-B813-CEBCFD75B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9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589215" y="2514600"/>
            <a:ext cx="8915400" cy="2262783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589215" y="4777383"/>
            <a:ext cx="8915400" cy="1126284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135F8-4CDF-44EC-84AA-7A1B2B7F3E8E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0" y="4323813"/>
            <a:ext cx="1744647" cy="778593"/>
          </a:xfrm>
          <a:custGeom>
            <a:avLst/>
            <a:gdLst>
              <a:gd name="f0" fmla="val w"/>
              <a:gd name="f1" fmla="val h"/>
              <a:gd name="f2" fmla="val 0"/>
              <a:gd name="f3" fmla="val 372"/>
              <a:gd name="f4" fmla="val 166"/>
              <a:gd name="f5" fmla="val 287"/>
              <a:gd name="f6" fmla="val 290"/>
              <a:gd name="f7" fmla="val 292"/>
              <a:gd name="f8" fmla="val 165"/>
              <a:gd name="f9" fmla="val 293"/>
              <a:gd name="f10" fmla="val 164"/>
              <a:gd name="f11" fmla="val 163"/>
              <a:gd name="f12" fmla="val 294"/>
              <a:gd name="f13" fmla="val 370"/>
              <a:gd name="f14" fmla="val 87"/>
              <a:gd name="f15" fmla="val 85"/>
              <a:gd name="f16" fmla="val 81"/>
              <a:gd name="f17" fmla="val 78"/>
              <a:gd name="f18" fmla="val 3"/>
              <a:gd name="f19" fmla="val 2"/>
              <a:gd name="f20" fmla="val 1"/>
              <a:gd name="f21" fmla="*/ f0 1 372"/>
              <a:gd name="f22" fmla="*/ f1 1 166"/>
              <a:gd name="f23" fmla="+- f4 0 f2"/>
              <a:gd name="f24" fmla="+- f3 0 f2"/>
              <a:gd name="f25" fmla="*/ f24 1 372"/>
              <a:gd name="f26" fmla="*/ f23 1 166"/>
              <a:gd name="f27" fmla="*/ 0 1 f25"/>
              <a:gd name="f28" fmla="*/ f3 1 f25"/>
              <a:gd name="f29" fmla="*/ 0 1 f26"/>
              <a:gd name="f30" fmla="*/ f4 1 f26"/>
              <a:gd name="f31" fmla="*/ f27 f21 1"/>
              <a:gd name="f32" fmla="*/ f28 f21 1"/>
              <a:gd name="f33" fmla="*/ f30 f22 1"/>
              <a:gd name="f34" fmla="*/ f29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372" h="166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3" y="f15"/>
                  <a:pt x="f3" y="f16"/>
                  <a:pt x="f13" y="f17"/>
                </a:cubicBezTo>
                <a:cubicBezTo>
                  <a:pt x="f12" y="f18"/>
                  <a:pt x="f12" y="f18"/>
                  <a:pt x="f12" y="f18"/>
                </a:cubicBez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"/>
                  <a:pt x="f5" y="f2"/>
                </a:cubicBezTo>
                <a:cubicBezTo>
                  <a:pt x="f2" y="f2"/>
                  <a:pt x="f2" y="f2"/>
                  <a:pt x="f2" y="f2"/>
                </a:cubicBezTo>
                <a:cubicBezTo>
                  <a:pt x="f2" y="f4"/>
                  <a:pt x="f2" y="f4"/>
                  <a:pt x="f2" y="f4"/>
                </a:cubicBezTo>
                <a:lnTo>
                  <a:pt x="f5" y="f4"/>
                </a:ln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4529544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3AB0C0C-9E2C-4380-AADA-878BBC67D3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09603"/>
            <a:ext cx="8915400" cy="311704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F8940-315C-4F71-A71D-3AA917698AA8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9C7A30A-8162-42B3-A11E-9195A77EDB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3275015" y="3505196"/>
            <a:ext cx="7536557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4CC67-AC1D-478F-8A7D-324EEFC53264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95CD495-748B-4723-A5DC-D221DF5A1D3C}" type="slidenum">
              <a:t>‹#›</a:t>
            </a:fld>
            <a:endParaRPr lang="en-GB"/>
          </a:p>
        </p:txBody>
      </p:sp>
      <p:sp>
        <p:nvSpPr>
          <p:cNvPr id="9" name="TextBox 13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“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438403"/>
            <a:ext cx="8915400" cy="2724847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517A9-B1B9-46BC-BE5F-B8467BB84A27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232E9EA-9A96-4959-A0F4-72C0EAF214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60DE3-0615-4ECB-A30C-FB5527AB9E68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3CA3105-55A3-412F-B8BF-AC3D34E0F035}" type="slidenum">
              <a:t>‹#›</a:t>
            </a:fld>
            <a:endParaRPr lang="en-GB"/>
          </a:p>
        </p:txBody>
      </p:sp>
      <p:sp>
        <p:nvSpPr>
          <p:cNvPr id="9" name="TextBox 16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“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1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27406"/>
            <a:ext cx="8915400" cy="2880021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331AF-7F5A-4888-8CEB-4BDB68041A25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89DE31A-45B0-4B81-9580-C4BD7A9802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90E127-2412-4740-A68D-94EC0E711DDE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2692C6-A300-4C9D-9D6F-56DBBF3939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294811" y="627406"/>
            <a:ext cx="2207599" cy="528381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89215" y="627406"/>
            <a:ext cx="6476996" cy="528381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7CD3B-E1A6-4E07-BCA6-14137960B814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5A6FA0-7099-4AEF-AEE3-53E1C63BE85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8915400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2FBB59-52F6-4228-BBB5-2228928374CE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71AC3-7B60-49A6-AADE-65152CD422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058753"/>
            <a:ext cx="8915400" cy="146880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3530132"/>
            <a:ext cx="891540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C69A2-E79C-4343-8B59-6CD7656F19E4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CE01B7E-2930-48D7-AF87-E53B93C688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190750" y="2126217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1AF60-03D9-4647-821B-CB5108043E26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06CB1-F7E9-4894-8D99-8A29D599E6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939375" y="1972699"/>
            <a:ext cx="3992727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2589215" y="2548963"/>
            <a:ext cx="4342897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7506629" y="1969471"/>
            <a:ext cx="399900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7166957" y="2545735"/>
            <a:ext cx="4338672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DBD358-1D85-4622-84DE-FD91DCD52D85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A2656-7371-4516-9AF2-73F03579F5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4A35E0-BFF4-4885-88CD-81407BF4335A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EB85A-D51E-45FC-B41C-AE24DC5F6F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EEDCF-19F9-418F-954F-EF4666D6EEAC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053779-7D9B-449E-ACDE-4DB7B87F6D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46090"/>
            <a:ext cx="3505196" cy="976314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323011" y="446090"/>
            <a:ext cx="5181603" cy="54149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1598608"/>
            <a:ext cx="3505196" cy="42624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CB9EF-31FA-4A10-9F72-70B1606C3C9F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B2E58-733B-485A-8D26-FF56C8CB50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800600"/>
            <a:ext cx="891540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589215" y="634968"/>
            <a:ext cx="8915400" cy="3854973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5367335"/>
            <a:ext cx="8915400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33AE1-84DA-41E7-9018-28CDAFB779C2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DC19558-EC7D-4076-8D62-BC67FAEC66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228600"/>
            <a:ext cx="2851510" cy="6638634"/>
            <a:chOff x="0" y="228600"/>
            <a:chExt cx="2851510" cy="6638634"/>
          </a:xfrm>
        </p:grpSpPr>
        <p:sp>
          <p:nvSpPr>
            <p:cNvPr id="3" name="Freeform 11"/>
            <p:cNvSpPr/>
            <p:nvPr/>
          </p:nvSpPr>
          <p:spPr>
            <a:xfrm>
              <a:off x="0" y="2575041"/>
              <a:ext cx="100638" cy="626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4" name="Freeform 12"/>
            <p:cNvSpPr/>
            <p:nvPr/>
          </p:nvSpPr>
          <p:spPr>
            <a:xfrm>
              <a:off x="128601" y="3156527"/>
              <a:ext cx="646718" cy="23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Freeform 13"/>
            <p:cNvSpPr/>
            <p:nvPr/>
          </p:nvSpPr>
          <p:spPr>
            <a:xfrm>
              <a:off x="806994" y="5447062"/>
              <a:ext cx="609438" cy="142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959827" y="6503798"/>
              <a:ext cx="171468" cy="363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100638" y="3201259"/>
              <a:ext cx="821908" cy="332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" name="Freeform 16"/>
            <p:cNvSpPr/>
            <p:nvPr/>
          </p:nvSpPr>
          <p:spPr>
            <a:xfrm>
              <a:off x="22366" y="228600"/>
              <a:ext cx="106234" cy="2927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9" name="Freeform 17"/>
            <p:cNvSpPr/>
            <p:nvPr/>
          </p:nvSpPr>
          <p:spPr>
            <a:xfrm>
              <a:off x="78281" y="2944066"/>
              <a:ext cx="78272" cy="49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769723" y="5478746"/>
              <a:ext cx="190103" cy="1025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775310" y="1399022"/>
              <a:ext cx="2076200" cy="4048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922547" y="6529894"/>
              <a:ext cx="162150" cy="337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3" name="Freeform 21"/>
            <p:cNvSpPr/>
            <p:nvPr/>
          </p:nvSpPr>
          <p:spPr>
            <a:xfrm>
              <a:off x="769723" y="5359462"/>
              <a:ext cx="37270" cy="221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4" name="Freeform 22"/>
            <p:cNvSpPr/>
            <p:nvPr/>
          </p:nvSpPr>
          <p:spPr>
            <a:xfrm>
              <a:off x="849861" y="6244739"/>
              <a:ext cx="238557" cy="62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27221" y="-786"/>
            <a:ext cx="2356674" cy="6854040"/>
            <a:chOff x="27221" y="-786"/>
            <a:chExt cx="2356674" cy="6854040"/>
          </a:xfrm>
        </p:grpSpPr>
        <p:sp>
          <p:nvSpPr>
            <p:cNvPr id="16" name="Freeform 27"/>
            <p:cNvSpPr/>
            <p:nvPr/>
          </p:nvSpPr>
          <p:spPr>
            <a:xfrm>
              <a:off x="27221" y="-786"/>
              <a:ext cx="494324" cy="4401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7" name="Freeform 28"/>
            <p:cNvSpPr/>
            <p:nvPr/>
          </p:nvSpPr>
          <p:spPr>
            <a:xfrm>
              <a:off x="550285" y="4316470"/>
              <a:ext cx="423440" cy="1580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8" name="Freeform 29"/>
            <p:cNvSpPr/>
            <p:nvPr/>
          </p:nvSpPr>
          <p:spPr>
            <a:xfrm>
              <a:off x="1006297" y="5862684"/>
              <a:ext cx="431103" cy="99056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9" name="Freeform 30"/>
            <p:cNvSpPr/>
            <p:nvPr/>
          </p:nvSpPr>
          <p:spPr>
            <a:xfrm>
              <a:off x="521546" y="4364376"/>
              <a:ext cx="551803" cy="2235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0" name="Freeform 31"/>
            <p:cNvSpPr/>
            <p:nvPr/>
          </p:nvSpPr>
          <p:spPr>
            <a:xfrm>
              <a:off x="467898" y="1289194"/>
              <a:ext cx="174357" cy="3027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1" name="Freeform 32"/>
            <p:cNvSpPr/>
            <p:nvPr/>
          </p:nvSpPr>
          <p:spPr>
            <a:xfrm>
              <a:off x="1111672" y="6571600"/>
              <a:ext cx="134124" cy="28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2" name="Freeform 33"/>
            <p:cNvSpPr/>
            <p:nvPr/>
          </p:nvSpPr>
          <p:spPr>
            <a:xfrm>
              <a:off x="502389" y="4107631"/>
              <a:ext cx="82387" cy="51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3" name="Freeform 34"/>
            <p:cNvSpPr/>
            <p:nvPr/>
          </p:nvSpPr>
          <p:spPr>
            <a:xfrm>
              <a:off x="973726" y="3145801"/>
              <a:ext cx="1410169" cy="271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4" name="Freeform 35"/>
            <p:cNvSpPr/>
            <p:nvPr/>
          </p:nvSpPr>
          <p:spPr>
            <a:xfrm>
              <a:off x="1073350" y="6600340"/>
              <a:ext cx="120709" cy="252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5" name="Freeform 36"/>
            <p:cNvSpPr/>
            <p:nvPr/>
          </p:nvSpPr>
          <p:spPr>
            <a:xfrm>
              <a:off x="973726" y="5897166"/>
              <a:ext cx="137955" cy="67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6" name="Freeform 37"/>
            <p:cNvSpPr/>
            <p:nvPr/>
          </p:nvSpPr>
          <p:spPr>
            <a:xfrm>
              <a:off x="973726" y="5772625"/>
              <a:ext cx="38322" cy="228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7" name="Freeform 38"/>
            <p:cNvSpPr/>
            <p:nvPr/>
          </p:nvSpPr>
          <p:spPr>
            <a:xfrm>
              <a:off x="1006297" y="6322518"/>
              <a:ext cx="210760" cy="530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28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9" name="Title Placeholder 1"/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2133596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361615" y="6130439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0F54C408-9F55-41C0-935A-BCCE034706CA}" type="datetime1">
              <a:rPr lang="en-GB"/>
              <a:pPr lvl="0"/>
              <a:t>27/10/2021</a:t>
            </a:fld>
            <a:endParaRPr lang="en-GB"/>
          </a:p>
        </p:txBody>
      </p:sp>
      <p:sp>
        <p:nvSpPr>
          <p:cNvPr id="3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89215" y="6135806"/>
            <a:ext cx="7619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31815" y="787783"/>
            <a:ext cx="7797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000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50FCB58C-E35D-443E-B0EC-258B7531122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262626"/>
          </a:solidFill>
          <a:uFillTx/>
          <a:latin typeface="Century Gothic"/>
          <a:ea typeface=""/>
          <a:cs typeface="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reedomallianceioi.com" TargetMode="External"/><Relationship Id="rId7" Type="http://schemas.openxmlformats.org/officeDocument/2006/relationships/hyperlink" Target="http://www.1215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diciaryni.uk/" TargetMode="External"/><Relationship Id="rId5" Type="http://schemas.openxmlformats.org/officeDocument/2006/relationships/hyperlink" Target="https://www.justice.gov.uk/courts/procedure-rules/civil/rules/part11" TargetMode="External"/><Relationship Id="rId4" Type="http://schemas.openxmlformats.org/officeDocument/2006/relationships/hyperlink" Target="https://www.legislation.gov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5205" y="2818356"/>
            <a:ext cx="7160209" cy="1174063"/>
          </a:xfrm>
        </p:spPr>
        <p:txBody>
          <a:bodyPr/>
          <a:lstStyle/>
          <a:p>
            <a:r>
              <a:rPr lang="en-GB" b="1" dirty="0" smtClean="0"/>
              <a:t>How to fight back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9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How to interact with the police 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7447" y="1468596"/>
            <a:ext cx="7564747" cy="5331916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2" y="1475826"/>
            <a:ext cx="7554477" cy="5324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925" y="1503123"/>
            <a:ext cx="7413676" cy="52254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89" y="30883"/>
            <a:ext cx="8924241" cy="5802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77" y="5691641"/>
            <a:ext cx="6592953" cy="64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563" y="4341366"/>
            <a:ext cx="7010451" cy="1162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607772" y="285902"/>
            <a:ext cx="6576125" cy="740655"/>
          </a:xfrm>
        </p:spPr>
        <p:txBody>
          <a:bodyPr/>
          <a:lstStyle/>
          <a:p>
            <a:pPr lvl="0"/>
            <a:r>
              <a:rPr lang="en-GB" b="1" dirty="0"/>
              <a:t>The evidence for Jurisdiction </a:t>
            </a:r>
          </a:p>
        </p:txBody>
      </p:sp>
      <p:graphicFrame>
        <p:nvGraphicFramePr>
          <p:cNvPr id="4" name="Object 3"/>
          <p:cNvGraphicFramePr/>
          <p:nvPr>
            <p:extLst>
              <p:ext uri="{D42A27DB-BD31-4B8C-83A1-F6EECF244321}">
                <p14:modId xmlns:p14="http://schemas.microsoft.com/office/powerpoint/2010/main" val="3612523198"/>
              </p:ext>
            </p:extLst>
          </p:nvPr>
        </p:nvGraphicFramePr>
        <p:xfrm>
          <a:off x="3148710" y="905472"/>
          <a:ext cx="5615334" cy="59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DF" r:id="rId3" imgW="8370277" imgH="11830929" progId="FoxitReader.Document">
                  <p:embed/>
                </p:oleObj>
              </mc:Choice>
              <mc:Fallback>
                <p:oleObj name="PDF" r:id="rId3" imgW="8370277" imgH="11830929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8710" y="905472"/>
                        <a:ext cx="5615334" cy="5952528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Businesses imposing </a:t>
            </a:r>
            <a:r>
              <a:rPr lang="en-GB" b="1" dirty="0" err="1" smtClean="0"/>
              <a:t>redtrictions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289" y="1778692"/>
            <a:ext cx="8915400" cy="377762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Hold them to account</a:t>
            </a:r>
          </a:p>
          <a:p>
            <a:r>
              <a:rPr lang="en-GB" sz="2800" b="1" dirty="0" smtClean="0"/>
              <a:t>Ask for their Risk Assessment, Licences, insurance</a:t>
            </a:r>
          </a:p>
          <a:p>
            <a:r>
              <a:rPr lang="en-GB" sz="2800" b="1" dirty="0" smtClean="0"/>
              <a:t>Research the actual legislation </a:t>
            </a:r>
          </a:p>
          <a:p>
            <a:r>
              <a:rPr lang="en-GB" sz="2800" b="1" dirty="0" smtClean="0"/>
              <a:t>Target a individual rather than the organisation</a:t>
            </a:r>
          </a:p>
          <a:p>
            <a:r>
              <a:rPr lang="en-GB" sz="2800" b="1" dirty="0" smtClean="0"/>
              <a:t>Write to them about your concerns</a:t>
            </a:r>
          </a:p>
          <a:p>
            <a:r>
              <a:rPr lang="en-GB" sz="2800" b="1" dirty="0" smtClean="0"/>
              <a:t>Get confirmation they are being held liable 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0853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223" y="212979"/>
            <a:ext cx="5265068" cy="799687"/>
          </a:xfrm>
        </p:spPr>
        <p:txBody>
          <a:bodyPr/>
          <a:lstStyle/>
          <a:p>
            <a:r>
              <a:rPr lang="en-GB" b="1" dirty="0" smtClean="0"/>
              <a:t>Hold them to account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48" y="1041601"/>
            <a:ext cx="4444652" cy="6280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439" y="1012666"/>
            <a:ext cx="4475983" cy="6337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72" y="72849"/>
            <a:ext cx="4885134" cy="2461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Contact details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575" y="1708000"/>
            <a:ext cx="8915400" cy="1378058"/>
          </a:xfrm>
        </p:spPr>
        <p:txBody>
          <a:bodyPr/>
          <a:lstStyle/>
          <a:p>
            <a:r>
              <a:rPr lang="en-GB" dirty="0" smtClean="0"/>
              <a:t>Website – freedomallianceioi.com</a:t>
            </a:r>
          </a:p>
          <a:p>
            <a:r>
              <a:rPr lang="en-GB" dirty="0" smtClean="0"/>
              <a:t>Email – </a:t>
            </a:r>
            <a:r>
              <a:rPr lang="en-GB" dirty="0" smtClean="0">
                <a:hlinkClick r:id="rId3"/>
              </a:rPr>
              <a:t>info@freedomallianceioi.com</a:t>
            </a:r>
            <a:endParaRPr lang="en-GB" dirty="0" smtClean="0"/>
          </a:p>
          <a:p>
            <a:r>
              <a:rPr lang="en-GB" dirty="0"/>
              <a:t>Tel: </a:t>
            </a:r>
            <a:r>
              <a:rPr lang="en-GB" dirty="0" smtClean="0"/>
              <a:t>- 02877729720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9028" y="3878757"/>
            <a:ext cx="10281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Usefull</a:t>
            </a:r>
            <a:r>
              <a:rPr lang="en-GB" dirty="0" smtClean="0"/>
              <a:t> Links</a:t>
            </a:r>
          </a:p>
          <a:p>
            <a:endParaRPr lang="en-GB" dirty="0"/>
          </a:p>
          <a:p>
            <a:r>
              <a:rPr lang="en-GB" dirty="0"/>
              <a:t>Government Website </a:t>
            </a:r>
            <a:r>
              <a:rPr lang="en-GB" dirty="0" smtClean="0"/>
              <a:t>	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://www.legislation.gov.uk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www.justice.gov.uk/courts/procedure-rules/civil/rules/part11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hlinkClick r:id="rId6"/>
              </a:rPr>
              <a:t>https://www.judiciaryni.uk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 smtClean="0"/>
              <a:t>Lectures and Talks	</a:t>
            </a:r>
            <a:r>
              <a:rPr lang="en-GB" dirty="0"/>
              <a:t>	</a:t>
            </a:r>
            <a:r>
              <a:rPr lang="en-GB" dirty="0" smtClean="0"/>
              <a:t>Bill Thornton Common Law  -  </a:t>
            </a:r>
            <a:r>
              <a:rPr lang="en-GB" dirty="0" smtClean="0">
                <a:hlinkClick r:id="rId7"/>
              </a:rPr>
              <a:t>www.1215.org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Marc Stevens No State Project</a:t>
            </a:r>
          </a:p>
          <a:p>
            <a:r>
              <a:rPr lang="en-GB" dirty="0"/>
              <a:t>	</a:t>
            </a:r>
            <a:r>
              <a:rPr lang="en-GB" dirty="0" smtClean="0"/>
              <a:t>		John Harris</a:t>
            </a:r>
          </a:p>
          <a:p>
            <a:r>
              <a:rPr lang="en-GB" dirty="0"/>
              <a:t>	</a:t>
            </a:r>
            <a:r>
              <a:rPr lang="en-GB" dirty="0" smtClean="0"/>
              <a:t>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6884" y="440390"/>
            <a:ext cx="3544826" cy="737057"/>
          </a:xfrm>
        </p:spPr>
        <p:txBody>
          <a:bodyPr/>
          <a:lstStyle/>
          <a:p>
            <a:pPr lvl="0"/>
            <a:r>
              <a:rPr lang="en-GB" b="1" dirty="0"/>
              <a:t>Jurisdiction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6298" y="1540704"/>
            <a:ext cx="10515600" cy="4334003"/>
          </a:xfrm>
        </p:spPr>
        <p:txBody>
          <a:bodyPr>
            <a:normAutofit fontScale="92500"/>
          </a:bodyPr>
          <a:lstStyle/>
          <a:p>
            <a:pPr lvl="0">
              <a:lnSpc>
                <a:spcPct val="130000"/>
              </a:lnSpc>
            </a:pPr>
            <a:r>
              <a:rPr lang="en-GB" sz="2800" b="1" dirty="0"/>
              <a:t>Jurisdiction is everything </a:t>
            </a:r>
            <a:r>
              <a:rPr lang="en-GB" sz="2800" b="1" dirty="0" smtClean="0"/>
              <a:t>(To risk life, to </a:t>
            </a:r>
            <a:r>
              <a:rPr lang="en-GB" sz="2800" b="1" dirty="0"/>
              <a:t>impose any </a:t>
            </a:r>
            <a:r>
              <a:rPr lang="en-GB" sz="2800" b="1" dirty="0" smtClean="0"/>
              <a:t>rules, to have rights)</a:t>
            </a:r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Laws and rules are only enforceable if you have jurisdiction</a:t>
            </a:r>
            <a:endParaRPr lang="en-GB" sz="2800" b="1" dirty="0"/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There is no </a:t>
            </a:r>
            <a:r>
              <a:rPr lang="en-GB" sz="2800" b="1" dirty="0"/>
              <a:t>human rights </a:t>
            </a:r>
            <a:r>
              <a:rPr lang="en-GB" sz="2800" b="1" dirty="0" smtClean="0"/>
              <a:t>in Common Law.</a:t>
            </a:r>
            <a:endParaRPr lang="en-GB" sz="2800" b="1" dirty="0"/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Breach of jurisdiction.</a:t>
            </a:r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Court represents your jurisdiction – Where you seek remedy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77" y="455944"/>
            <a:ext cx="6730923" cy="943046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Elements of </a:t>
            </a:r>
            <a:r>
              <a:rPr lang="en-GB" sz="4400" b="1" dirty="0" smtClean="0"/>
              <a:t>Jurisdiction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742" y="2010258"/>
            <a:ext cx="7983987" cy="3777624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Over your body</a:t>
            </a:r>
          </a:p>
          <a:p>
            <a:r>
              <a:rPr lang="en-GB" sz="6000" b="1" dirty="0" smtClean="0"/>
              <a:t>Over your Property</a:t>
            </a:r>
          </a:p>
          <a:p>
            <a:r>
              <a:rPr lang="en-GB" sz="6000" b="1" dirty="0" smtClean="0"/>
              <a:t>Under agreement</a:t>
            </a:r>
            <a:endParaRPr lang="en-GB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478" y="665859"/>
            <a:ext cx="4058393" cy="757933"/>
          </a:xfrm>
        </p:spPr>
        <p:txBody>
          <a:bodyPr/>
          <a:lstStyle/>
          <a:p>
            <a:r>
              <a:rPr lang="en-GB" b="1" dirty="0" smtClean="0"/>
              <a:t>The Cooperation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33" y="2029213"/>
            <a:ext cx="9801075" cy="3777624"/>
          </a:xfrm>
        </p:spPr>
        <p:txBody>
          <a:bodyPr/>
          <a:lstStyle/>
          <a:p>
            <a:r>
              <a:rPr lang="en-GB" sz="2400" b="1" dirty="0" smtClean="0"/>
              <a:t>Any Company or organisation that registers becomes a person </a:t>
            </a:r>
          </a:p>
          <a:p>
            <a:r>
              <a:rPr lang="en-GB" sz="2400" b="1" dirty="0" smtClean="0"/>
              <a:t>The person is the one liable for their actions (limited Liability)</a:t>
            </a:r>
          </a:p>
          <a:p>
            <a:r>
              <a:rPr lang="en-GB" sz="2400" b="1" dirty="0" smtClean="0"/>
              <a:t>The Person has the same rights as an individual </a:t>
            </a:r>
          </a:p>
          <a:p>
            <a:r>
              <a:rPr lang="en-GB" sz="2400" b="1" dirty="0" smtClean="0"/>
              <a:t>The Person has access to both court systems</a:t>
            </a:r>
          </a:p>
          <a:p>
            <a:r>
              <a:rPr lang="en-GB" sz="2400" b="1" dirty="0" smtClean="0"/>
              <a:t>A Person is represented by capital letters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ALL ABOUT THE CONTRACT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412" y="1582451"/>
            <a:ext cx="8915400" cy="3777624"/>
          </a:xfrm>
        </p:spPr>
        <p:txBody>
          <a:bodyPr>
            <a:normAutofit fontScale="92500"/>
          </a:bodyPr>
          <a:lstStyle/>
          <a:p>
            <a:r>
              <a:rPr lang="en-GB" sz="3500" b="1" dirty="0" smtClean="0"/>
              <a:t>The Contract</a:t>
            </a:r>
          </a:p>
          <a:p>
            <a:r>
              <a:rPr lang="en-GB" b="1" dirty="0" smtClean="0"/>
              <a:t>A contract is any financial Transaction or agreement (Contract) </a:t>
            </a:r>
          </a:p>
          <a:p>
            <a:r>
              <a:rPr lang="en-GB" b="1" dirty="0" smtClean="0"/>
              <a:t>An Contract is an agreement between one or more parties written on paper and signed by the parties as an individual or Representative of an organisation</a:t>
            </a:r>
          </a:p>
          <a:p>
            <a:r>
              <a:rPr lang="en-GB" b="1" dirty="0" smtClean="0"/>
              <a:t>You can agree to nearly anything, </a:t>
            </a:r>
          </a:p>
          <a:p>
            <a:r>
              <a:rPr lang="en-GB" sz="3200" b="1" dirty="0" smtClean="0"/>
              <a:t>Tentative agreement</a:t>
            </a:r>
          </a:p>
          <a:p>
            <a:r>
              <a:rPr lang="en-GB" b="1" dirty="0" smtClean="0"/>
              <a:t>A transaction without formal agreement</a:t>
            </a:r>
          </a:p>
          <a:p>
            <a:r>
              <a:rPr lang="en-GB" b="1" dirty="0" smtClean="0"/>
              <a:t>Buying and selling</a:t>
            </a:r>
          </a:p>
          <a:p>
            <a:r>
              <a:rPr lang="en-GB" b="1" dirty="0" smtClean="0"/>
              <a:t>As no agreement was formalized the default is government legislation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Liability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593" y="1770341"/>
            <a:ext cx="8915400" cy="3777624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You can only enforce a regulation if you have jurisdiction</a:t>
            </a:r>
          </a:p>
          <a:p>
            <a:r>
              <a:rPr lang="en-GB" sz="3200" b="1" dirty="0" smtClean="0"/>
              <a:t>If you have jurisdiction you can write any law you wish</a:t>
            </a:r>
          </a:p>
          <a:p>
            <a:r>
              <a:rPr lang="en-GB" sz="3200" b="1" dirty="0" smtClean="0"/>
              <a:t>Business have jurisdiction over Property and under contract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You accept total responsibility and liability for </a:t>
            </a:r>
            <a:r>
              <a:rPr lang="en-GB" sz="3200" b="1" dirty="0" smtClean="0">
                <a:solidFill>
                  <a:srgbClr val="FF0000"/>
                </a:solidFill>
              </a:rPr>
              <a:t>any rules you impose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701447" y="0"/>
            <a:ext cx="6233787" cy="116666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b="1" dirty="0" smtClean="0"/>
              <a:t>Evil Triumphs when good people stand and do nothing</a:t>
            </a:r>
            <a:endParaRPr lang="en-GB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35692" y="1166663"/>
            <a:ext cx="10665594" cy="5944196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en-GB" sz="2000" b="1" dirty="0" err="1" smtClean="0"/>
              <a:t>Covid</a:t>
            </a:r>
            <a:r>
              <a:rPr lang="en-GB" sz="2000" b="1" dirty="0" smtClean="0"/>
              <a:t> </a:t>
            </a:r>
            <a:r>
              <a:rPr lang="en-GB" sz="2000" b="1" dirty="0"/>
              <a:t>Regulations - Exercise your right and take all charges to court</a:t>
            </a:r>
          </a:p>
          <a:p>
            <a:pPr>
              <a:lnSpc>
                <a:spcPct val="130000"/>
              </a:lnSpc>
            </a:pPr>
            <a:r>
              <a:rPr lang="en-GB" sz="2000" b="1" dirty="0"/>
              <a:t>Vaccine - Forced medical treatment has plenty of precedents against it </a:t>
            </a:r>
            <a:r>
              <a:rPr lang="en-GB" sz="2000" b="1" dirty="0" err="1"/>
              <a:t>It</a:t>
            </a:r>
            <a:r>
              <a:rPr lang="en-GB" sz="2000" b="1" dirty="0"/>
              <a:t> is still in trail phase 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Hold </a:t>
            </a:r>
            <a:r>
              <a:rPr lang="en-GB" sz="2000" b="1" dirty="0"/>
              <a:t>those imposing the rules liable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Put in writing a notice of acceptance of liability to anyone imposing vaccination mask social distancing etc. 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If they don’t Accept liability quote the discrimination laws and charge them. If they do agree decline </a:t>
            </a:r>
            <a:r>
              <a:rPr lang="en-GB" sz="2000" b="1" dirty="0" smtClean="0"/>
              <a:t>their offer.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Go after business, venues and government services 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Civil </a:t>
            </a:r>
            <a:r>
              <a:rPr lang="en-GB" sz="2000" b="1" dirty="0"/>
              <a:t>disobedience Don’t follow any rules that violate your rights and </a:t>
            </a:r>
            <a:r>
              <a:rPr lang="en-GB" sz="2000" b="1" dirty="0" smtClean="0"/>
              <a:t>jurisdiction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We </a:t>
            </a:r>
            <a:r>
              <a:rPr lang="en-GB" sz="2000" b="1" dirty="0"/>
              <a:t>must be prepared to go to court and stand and defend </a:t>
            </a:r>
            <a:r>
              <a:rPr lang="en-GB" sz="2000" b="1" dirty="0" smtClean="0"/>
              <a:t>yourselves.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52" y="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60" y="2920543"/>
            <a:ext cx="8911687" cy="1280891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Dealing with the police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5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363296" y="427865"/>
            <a:ext cx="5586569" cy="741232"/>
          </a:xfrm>
        </p:spPr>
        <p:txBody>
          <a:bodyPr/>
          <a:lstStyle/>
          <a:p>
            <a:pPr lvl="0"/>
            <a:r>
              <a:rPr lang="en-GB" b="1" dirty="0"/>
              <a:t>Police Constable Oath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7" y="1568067"/>
            <a:ext cx="7127309" cy="50428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804</TotalTime>
  <Words>419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PDF</vt:lpstr>
      <vt:lpstr>How to fight back</vt:lpstr>
      <vt:lpstr>Jurisdiction </vt:lpstr>
      <vt:lpstr>Elements of Jurisdiction</vt:lpstr>
      <vt:lpstr>The Cooperation </vt:lpstr>
      <vt:lpstr>Its ALL ABOUT THE CONTRACT</vt:lpstr>
      <vt:lpstr>Liability </vt:lpstr>
      <vt:lpstr>Evil Triumphs when good people stand and do nothing</vt:lpstr>
      <vt:lpstr>Dealing with the police</vt:lpstr>
      <vt:lpstr>Police Constable Oath</vt:lpstr>
      <vt:lpstr>How to interact with the police </vt:lpstr>
      <vt:lpstr>PowerPoint Presentation</vt:lpstr>
      <vt:lpstr>The evidence for Jurisdiction </vt:lpstr>
      <vt:lpstr>Businesses imposing redtrictions</vt:lpstr>
      <vt:lpstr>Hold them to account</vt:lpstr>
      <vt:lpstr>Contact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Law</dc:title>
  <dc:creator>Windows User</dc:creator>
  <cp:lastModifiedBy>Windows User</cp:lastModifiedBy>
  <cp:revision>65</cp:revision>
  <cp:lastPrinted>2021-10-26T16:47:01Z</cp:lastPrinted>
  <dcterms:created xsi:type="dcterms:W3CDTF">2019-03-10T15:32:06Z</dcterms:created>
  <dcterms:modified xsi:type="dcterms:W3CDTF">2021-10-27T16:53:13Z</dcterms:modified>
</cp:coreProperties>
</file>